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0" r:id="rId4"/>
  </p:sldMasterIdLst>
  <p:sldIdLst>
    <p:sldId id="256" r:id="rId5"/>
    <p:sldId id="257" r:id="rId6"/>
    <p:sldId id="258" r:id="rId7"/>
    <p:sldId id="267" r:id="rId8"/>
    <p:sldId id="259" r:id="rId9"/>
    <p:sldId id="260" r:id="rId10"/>
    <p:sldId id="261" r:id="rId11"/>
    <p:sldId id="263" r:id="rId12"/>
    <p:sldId id="266" r:id="rId13"/>
    <p:sldId id="268" r:id="rId14"/>
    <p:sldId id="269" r:id="rId15"/>
    <p:sldId id="265"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535A5-B90E-41A1-87B4-45D927BD07C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4178334-7605-4E12-B7C3-DEFE3A829E17}">
      <dgm:prSet/>
      <dgm:spPr/>
      <dgm:t>
        <a:bodyPr/>
        <a:lstStyle/>
        <a:p>
          <a:r>
            <a:rPr lang="en-US"/>
            <a:t>National Requirements from the Administrative Office of the U.S. Courts</a:t>
          </a:r>
        </a:p>
      </dgm:t>
    </dgm:pt>
    <dgm:pt modelId="{3CCE1A71-2BFB-4261-ABAA-34893B44C908}" type="parTrans" cxnId="{398ECF49-BE23-4427-9649-C81AF65BE2ED}">
      <dgm:prSet/>
      <dgm:spPr/>
      <dgm:t>
        <a:bodyPr/>
        <a:lstStyle/>
        <a:p>
          <a:endParaRPr lang="en-US"/>
        </a:p>
      </dgm:t>
    </dgm:pt>
    <dgm:pt modelId="{765DFAB9-6B52-42F4-A13E-C5D94227AFCA}" type="sibTrans" cxnId="{398ECF49-BE23-4427-9649-C81AF65BE2ED}">
      <dgm:prSet/>
      <dgm:spPr/>
      <dgm:t>
        <a:bodyPr/>
        <a:lstStyle/>
        <a:p>
          <a:endParaRPr lang="en-US"/>
        </a:p>
      </dgm:t>
    </dgm:pt>
    <dgm:pt modelId="{1540EA38-B8F3-4EC7-93F6-CDF4E427665B}">
      <dgm:prSet/>
      <dgm:spPr/>
      <dgm:t>
        <a:bodyPr/>
        <a:lstStyle/>
        <a:p>
          <a:r>
            <a:rPr lang="en-US" dirty="0"/>
            <a:t>Easier for Contract Service Providers and Lab Staff </a:t>
          </a:r>
        </a:p>
      </dgm:t>
    </dgm:pt>
    <dgm:pt modelId="{F2184777-39C3-43F7-86F0-815C713C624D}" type="parTrans" cxnId="{2B8A1C09-0121-4877-8D5F-6E7C36DAF775}">
      <dgm:prSet/>
      <dgm:spPr/>
      <dgm:t>
        <a:bodyPr/>
        <a:lstStyle/>
        <a:p>
          <a:endParaRPr lang="en-US"/>
        </a:p>
      </dgm:t>
    </dgm:pt>
    <dgm:pt modelId="{DECB720C-08DD-4E0B-912A-C5F5558B9E68}" type="sibTrans" cxnId="{2B8A1C09-0121-4877-8D5F-6E7C36DAF775}">
      <dgm:prSet/>
      <dgm:spPr/>
      <dgm:t>
        <a:bodyPr/>
        <a:lstStyle/>
        <a:p>
          <a:endParaRPr lang="en-US"/>
        </a:p>
      </dgm:t>
    </dgm:pt>
    <dgm:pt modelId="{B049428B-9486-45BA-889F-5FCC99D67203}">
      <dgm:prSet/>
      <dgm:spPr/>
      <dgm:t>
        <a:bodyPr/>
        <a:lstStyle/>
        <a:p>
          <a:r>
            <a:rPr lang="en-US" dirty="0"/>
            <a:t>Long-Term Planning</a:t>
          </a:r>
        </a:p>
      </dgm:t>
    </dgm:pt>
    <dgm:pt modelId="{6B37F259-863B-4978-AB84-DE18D68256B6}" type="parTrans" cxnId="{A3CAFF3B-8178-4881-92C1-9478BDA14CE4}">
      <dgm:prSet/>
      <dgm:spPr/>
      <dgm:t>
        <a:bodyPr/>
        <a:lstStyle/>
        <a:p>
          <a:endParaRPr lang="en-US"/>
        </a:p>
      </dgm:t>
    </dgm:pt>
    <dgm:pt modelId="{1066650B-04A8-4456-827D-2A1B4923AA4B}" type="sibTrans" cxnId="{A3CAFF3B-8178-4881-92C1-9478BDA14CE4}">
      <dgm:prSet/>
      <dgm:spPr/>
      <dgm:t>
        <a:bodyPr/>
        <a:lstStyle/>
        <a:p>
          <a:endParaRPr lang="en-US"/>
        </a:p>
      </dgm:t>
    </dgm:pt>
    <dgm:pt modelId="{905CE752-5AA6-4B3B-A4C7-83CA2597C8DE}" type="pres">
      <dgm:prSet presAssocID="{8C0535A5-B90E-41A1-87B4-45D927BD07C2}" presName="linear" presStyleCnt="0">
        <dgm:presLayoutVars>
          <dgm:animLvl val="lvl"/>
          <dgm:resizeHandles val="exact"/>
        </dgm:presLayoutVars>
      </dgm:prSet>
      <dgm:spPr/>
    </dgm:pt>
    <dgm:pt modelId="{CAAD9E4E-4C56-46FF-8E74-837EE33A8621}" type="pres">
      <dgm:prSet presAssocID="{94178334-7605-4E12-B7C3-DEFE3A829E17}" presName="parentText" presStyleLbl="node1" presStyleIdx="0" presStyleCnt="3">
        <dgm:presLayoutVars>
          <dgm:chMax val="0"/>
          <dgm:bulletEnabled val="1"/>
        </dgm:presLayoutVars>
      </dgm:prSet>
      <dgm:spPr/>
    </dgm:pt>
    <dgm:pt modelId="{17EDB315-94FA-4A72-8CC6-F63346AB8364}" type="pres">
      <dgm:prSet presAssocID="{765DFAB9-6B52-42F4-A13E-C5D94227AFCA}" presName="spacer" presStyleCnt="0"/>
      <dgm:spPr/>
    </dgm:pt>
    <dgm:pt modelId="{A8B7806F-89F5-49CC-ADD6-61C3B3CBAA61}" type="pres">
      <dgm:prSet presAssocID="{1540EA38-B8F3-4EC7-93F6-CDF4E427665B}" presName="parentText" presStyleLbl="node1" presStyleIdx="1" presStyleCnt="3" custLinFactNeighborX="264" custLinFactNeighborY="-17717">
        <dgm:presLayoutVars>
          <dgm:chMax val="0"/>
          <dgm:bulletEnabled val="1"/>
        </dgm:presLayoutVars>
      </dgm:prSet>
      <dgm:spPr/>
    </dgm:pt>
    <dgm:pt modelId="{41963E50-0F12-4203-9FEC-2633B9F4750B}" type="pres">
      <dgm:prSet presAssocID="{DECB720C-08DD-4E0B-912A-C5F5558B9E68}" presName="spacer" presStyleCnt="0"/>
      <dgm:spPr/>
    </dgm:pt>
    <dgm:pt modelId="{CFEEDADB-1379-4DE4-B8FA-413D4A1A0A03}" type="pres">
      <dgm:prSet presAssocID="{B049428B-9486-45BA-889F-5FCC99D67203}" presName="parentText" presStyleLbl="node1" presStyleIdx="2" presStyleCnt="3">
        <dgm:presLayoutVars>
          <dgm:chMax val="0"/>
          <dgm:bulletEnabled val="1"/>
        </dgm:presLayoutVars>
      </dgm:prSet>
      <dgm:spPr/>
    </dgm:pt>
  </dgm:ptLst>
  <dgm:cxnLst>
    <dgm:cxn modelId="{45CA7705-5256-4871-B6BF-9636FA22F85A}" type="presOf" srcId="{8C0535A5-B90E-41A1-87B4-45D927BD07C2}" destId="{905CE752-5AA6-4B3B-A4C7-83CA2597C8DE}" srcOrd="0" destOrd="0" presId="urn:microsoft.com/office/officeart/2005/8/layout/vList2"/>
    <dgm:cxn modelId="{2B8A1C09-0121-4877-8D5F-6E7C36DAF775}" srcId="{8C0535A5-B90E-41A1-87B4-45D927BD07C2}" destId="{1540EA38-B8F3-4EC7-93F6-CDF4E427665B}" srcOrd="1" destOrd="0" parTransId="{F2184777-39C3-43F7-86F0-815C713C624D}" sibTransId="{DECB720C-08DD-4E0B-912A-C5F5558B9E68}"/>
    <dgm:cxn modelId="{A3CAFF3B-8178-4881-92C1-9478BDA14CE4}" srcId="{8C0535A5-B90E-41A1-87B4-45D927BD07C2}" destId="{B049428B-9486-45BA-889F-5FCC99D67203}" srcOrd="2" destOrd="0" parTransId="{6B37F259-863B-4978-AB84-DE18D68256B6}" sibTransId="{1066650B-04A8-4456-827D-2A1B4923AA4B}"/>
    <dgm:cxn modelId="{9EDDC841-0F24-4CE8-9C5B-9816C33EED4B}" type="presOf" srcId="{B049428B-9486-45BA-889F-5FCC99D67203}" destId="{CFEEDADB-1379-4DE4-B8FA-413D4A1A0A03}" srcOrd="0" destOrd="0" presId="urn:microsoft.com/office/officeart/2005/8/layout/vList2"/>
    <dgm:cxn modelId="{398ECF49-BE23-4427-9649-C81AF65BE2ED}" srcId="{8C0535A5-B90E-41A1-87B4-45D927BD07C2}" destId="{94178334-7605-4E12-B7C3-DEFE3A829E17}" srcOrd="0" destOrd="0" parTransId="{3CCE1A71-2BFB-4261-ABAA-34893B44C908}" sibTransId="{765DFAB9-6B52-42F4-A13E-C5D94227AFCA}"/>
    <dgm:cxn modelId="{2BCB67A3-B189-46CF-B6FB-8205173C42B2}" type="presOf" srcId="{1540EA38-B8F3-4EC7-93F6-CDF4E427665B}" destId="{A8B7806F-89F5-49CC-ADD6-61C3B3CBAA61}" srcOrd="0" destOrd="0" presId="urn:microsoft.com/office/officeart/2005/8/layout/vList2"/>
    <dgm:cxn modelId="{8AE9E1A8-51FD-4A28-A1C1-8C4E707A0156}" type="presOf" srcId="{94178334-7605-4E12-B7C3-DEFE3A829E17}" destId="{CAAD9E4E-4C56-46FF-8E74-837EE33A8621}" srcOrd="0" destOrd="0" presId="urn:microsoft.com/office/officeart/2005/8/layout/vList2"/>
    <dgm:cxn modelId="{49E67B9E-A5C6-4BBD-B64A-926BD72099E2}" type="presParOf" srcId="{905CE752-5AA6-4B3B-A4C7-83CA2597C8DE}" destId="{CAAD9E4E-4C56-46FF-8E74-837EE33A8621}" srcOrd="0" destOrd="0" presId="urn:microsoft.com/office/officeart/2005/8/layout/vList2"/>
    <dgm:cxn modelId="{FB360E8B-0606-43E4-B1A7-3636FA0B9686}" type="presParOf" srcId="{905CE752-5AA6-4B3B-A4C7-83CA2597C8DE}" destId="{17EDB315-94FA-4A72-8CC6-F63346AB8364}" srcOrd="1" destOrd="0" presId="urn:microsoft.com/office/officeart/2005/8/layout/vList2"/>
    <dgm:cxn modelId="{E60A59DE-3542-46A4-9581-6A134C9CDA79}" type="presParOf" srcId="{905CE752-5AA6-4B3B-A4C7-83CA2597C8DE}" destId="{A8B7806F-89F5-49CC-ADD6-61C3B3CBAA61}" srcOrd="2" destOrd="0" presId="urn:microsoft.com/office/officeart/2005/8/layout/vList2"/>
    <dgm:cxn modelId="{13315CB3-443C-4032-98C8-8545B280DF77}" type="presParOf" srcId="{905CE752-5AA6-4B3B-A4C7-83CA2597C8DE}" destId="{41963E50-0F12-4203-9FEC-2633B9F4750B}" srcOrd="3" destOrd="0" presId="urn:microsoft.com/office/officeart/2005/8/layout/vList2"/>
    <dgm:cxn modelId="{4EDFBCF6-DF74-4179-AAFF-62E4BD8DF257}" type="presParOf" srcId="{905CE752-5AA6-4B3B-A4C7-83CA2597C8DE}" destId="{CFEEDADB-1379-4DE4-B8FA-413D4A1A0A0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A1F1E-F457-4B56-8FAE-DDE8A375FBD8}"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480C2376-AB55-4133-8EC9-E6D4C55A7640}">
      <dgm:prSet/>
      <dgm:spPr/>
      <dgm:t>
        <a:bodyPr/>
        <a:lstStyle/>
        <a:p>
          <a:r>
            <a:rPr lang="en-US"/>
            <a:t>Effective March 1, 2023</a:t>
          </a:r>
        </a:p>
      </dgm:t>
    </dgm:pt>
    <dgm:pt modelId="{03FAE598-4D07-4836-9981-909AE5C66B90}" type="parTrans" cxnId="{116AC3B9-7760-48B6-BD1E-4515A0FBEEA6}">
      <dgm:prSet/>
      <dgm:spPr/>
      <dgm:t>
        <a:bodyPr/>
        <a:lstStyle/>
        <a:p>
          <a:endParaRPr lang="en-US"/>
        </a:p>
      </dgm:t>
    </dgm:pt>
    <dgm:pt modelId="{70D2D26A-FB8B-4BAB-B30F-9008DD9878A8}" type="sibTrans" cxnId="{116AC3B9-7760-48B6-BD1E-4515A0FBEEA6}">
      <dgm:prSet/>
      <dgm:spPr/>
      <dgm:t>
        <a:bodyPr/>
        <a:lstStyle/>
        <a:p>
          <a:endParaRPr lang="en-US"/>
        </a:p>
      </dgm:t>
    </dgm:pt>
    <dgm:pt modelId="{5BC41FFE-307C-4AB0-B8D0-B17793D9F0A6}">
      <dgm:prSet/>
      <dgm:spPr/>
      <dgm:t>
        <a:bodyPr/>
        <a:lstStyle/>
        <a:p>
          <a:r>
            <a:rPr lang="en-US"/>
            <a:t>Starting February 28, 2023, facilities will receive emailed PDFs with pre-populated chain of custody forms for the clients scheduled to report the following day. </a:t>
          </a:r>
        </a:p>
      </dgm:t>
    </dgm:pt>
    <dgm:pt modelId="{FD63C21A-D262-4F2B-B4A8-3AC50DC11338}" type="parTrans" cxnId="{5EC05DE9-380B-407A-8BA0-210C36124D28}">
      <dgm:prSet/>
      <dgm:spPr/>
      <dgm:t>
        <a:bodyPr/>
        <a:lstStyle/>
        <a:p>
          <a:endParaRPr lang="en-US"/>
        </a:p>
      </dgm:t>
    </dgm:pt>
    <dgm:pt modelId="{38DC8D00-C3D2-4D05-9B20-84BE5E29DD7B}" type="sibTrans" cxnId="{5EC05DE9-380B-407A-8BA0-210C36124D28}">
      <dgm:prSet/>
      <dgm:spPr/>
      <dgm:t>
        <a:bodyPr/>
        <a:lstStyle/>
        <a:p>
          <a:endParaRPr lang="en-US"/>
        </a:p>
      </dgm:t>
    </dgm:pt>
    <dgm:pt modelId="{88DE22B9-68A2-422F-A4B9-D34E19810BDC}">
      <dgm:prSet/>
      <dgm:spPr/>
      <dgm:t>
        <a:bodyPr/>
        <a:lstStyle/>
        <a:p>
          <a:r>
            <a:rPr lang="en-US" dirty="0"/>
            <a:t>It will be each facility’s responsibility to print the pre-populated chain of custody forms each day</a:t>
          </a:r>
        </a:p>
      </dgm:t>
    </dgm:pt>
    <dgm:pt modelId="{F37728AD-EEE3-4640-A4A3-37AB3F84415B}" type="parTrans" cxnId="{4E1B8F5E-6274-49D7-B0FE-574A9C2D17CE}">
      <dgm:prSet/>
      <dgm:spPr/>
      <dgm:t>
        <a:bodyPr/>
        <a:lstStyle/>
        <a:p>
          <a:endParaRPr lang="en-US"/>
        </a:p>
      </dgm:t>
    </dgm:pt>
    <dgm:pt modelId="{63724314-B995-4308-A8A0-21F8CF8B9A52}" type="sibTrans" cxnId="{4E1B8F5E-6274-49D7-B0FE-574A9C2D17CE}">
      <dgm:prSet/>
      <dgm:spPr/>
      <dgm:t>
        <a:bodyPr/>
        <a:lstStyle/>
        <a:p>
          <a:endParaRPr lang="en-US"/>
        </a:p>
      </dgm:t>
    </dgm:pt>
    <dgm:pt modelId="{32582575-A2EF-4AD6-9BA8-2D824128CD7C}">
      <dgm:prSet/>
      <dgm:spPr/>
      <dgm:t>
        <a:bodyPr/>
        <a:lstStyle/>
        <a:p>
          <a:r>
            <a:rPr lang="en-US"/>
            <a:t>Use of the ALERE chain of custody forms (Blue for Pretrial and Green for Probation) will not longer be permitted</a:t>
          </a:r>
        </a:p>
      </dgm:t>
    </dgm:pt>
    <dgm:pt modelId="{FD93792D-55F4-4A4A-A8DD-F5D0010EDD57}" type="parTrans" cxnId="{160A87A0-1E03-4874-ACEF-C52DCDD76DC0}">
      <dgm:prSet/>
      <dgm:spPr/>
      <dgm:t>
        <a:bodyPr/>
        <a:lstStyle/>
        <a:p>
          <a:endParaRPr lang="en-US"/>
        </a:p>
      </dgm:t>
    </dgm:pt>
    <dgm:pt modelId="{7E0B6446-3415-4719-A0E2-EEA11DB0861C}" type="sibTrans" cxnId="{160A87A0-1E03-4874-ACEF-C52DCDD76DC0}">
      <dgm:prSet/>
      <dgm:spPr/>
      <dgm:t>
        <a:bodyPr/>
        <a:lstStyle/>
        <a:p>
          <a:endParaRPr lang="en-US"/>
        </a:p>
      </dgm:t>
    </dgm:pt>
    <dgm:pt modelId="{8E287340-D5F1-43F0-B00D-A492D9CE9166}" type="pres">
      <dgm:prSet presAssocID="{1FCA1F1E-F457-4B56-8FAE-DDE8A375FBD8}" presName="vert0" presStyleCnt="0">
        <dgm:presLayoutVars>
          <dgm:dir/>
          <dgm:animOne val="branch"/>
          <dgm:animLvl val="lvl"/>
        </dgm:presLayoutVars>
      </dgm:prSet>
      <dgm:spPr/>
    </dgm:pt>
    <dgm:pt modelId="{0D7F980E-15CA-4417-9521-3E94C098628C}" type="pres">
      <dgm:prSet presAssocID="{480C2376-AB55-4133-8EC9-E6D4C55A7640}" presName="thickLine" presStyleLbl="alignNode1" presStyleIdx="0" presStyleCnt="4"/>
      <dgm:spPr/>
    </dgm:pt>
    <dgm:pt modelId="{2A5372D6-6430-4E72-B054-9A9A54972707}" type="pres">
      <dgm:prSet presAssocID="{480C2376-AB55-4133-8EC9-E6D4C55A7640}" presName="horz1" presStyleCnt="0"/>
      <dgm:spPr/>
    </dgm:pt>
    <dgm:pt modelId="{16CDEFB0-7793-4EC3-855B-C0222132683D}" type="pres">
      <dgm:prSet presAssocID="{480C2376-AB55-4133-8EC9-E6D4C55A7640}" presName="tx1" presStyleLbl="revTx" presStyleIdx="0" presStyleCnt="4"/>
      <dgm:spPr/>
    </dgm:pt>
    <dgm:pt modelId="{06CECF89-4454-423F-B73A-DBDA98366116}" type="pres">
      <dgm:prSet presAssocID="{480C2376-AB55-4133-8EC9-E6D4C55A7640}" presName="vert1" presStyleCnt="0"/>
      <dgm:spPr/>
    </dgm:pt>
    <dgm:pt modelId="{BEBE9F16-5CF8-4918-98DF-933AEC5F85C6}" type="pres">
      <dgm:prSet presAssocID="{5BC41FFE-307C-4AB0-B8D0-B17793D9F0A6}" presName="thickLine" presStyleLbl="alignNode1" presStyleIdx="1" presStyleCnt="4"/>
      <dgm:spPr/>
    </dgm:pt>
    <dgm:pt modelId="{D16F5D22-36CC-400F-B298-028D7B78A01E}" type="pres">
      <dgm:prSet presAssocID="{5BC41FFE-307C-4AB0-B8D0-B17793D9F0A6}" presName="horz1" presStyleCnt="0"/>
      <dgm:spPr/>
    </dgm:pt>
    <dgm:pt modelId="{D1D84CEC-B647-4AB4-9FDA-CD5D8F37BF10}" type="pres">
      <dgm:prSet presAssocID="{5BC41FFE-307C-4AB0-B8D0-B17793D9F0A6}" presName="tx1" presStyleLbl="revTx" presStyleIdx="1" presStyleCnt="4"/>
      <dgm:spPr/>
    </dgm:pt>
    <dgm:pt modelId="{CC243433-8B23-43BE-94FB-731EDE48ACF4}" type="pres">
      <dgm:prSet presAssocID="{5BC41FFE-307C-4AB0-B8D0-B17793D9F0A6}" presName="vert1" presStyleCnt="0"/>
      <dgm:spPr/>
    </dgm:pt>
    <dgm:pt modelId="{F3751131-CC4A-4AD3-A385-991CBE091B7C}" type="pres">
      <dgm:prSet presAssocID="{88DE22B9-68A2-422F-A4B9-D34E19810BDC}" presName="thickLine" presStyleLbl="alignNode1" presStyleIdx="2" presStyleCnt="4"/>
      <dgm:spPr/>
    </dgm:pt>
    <dgm:pt modelId="{6E550E0D-2C5F-4D99-8096-4B16F2ED9E06}" type="pres">
      <dgm:prSet presAssocID="{88DE22B9-68A2-422F-A4B9-D34E19810BDC}" presName="horz1" presStyleCnt="0"/>
      <dgm:spPr/>
    </dgm:pt>
    <dgm:pt modelId="{8C351CD2-548E-41D6-82E5-84B3C65193CD}" type="pres">
      <dgm:prSet presAssocID="{88DE22B9-68A2-422F-A4B9-D34E19810BDC}" presName="tx1" presStyleLbl="revTx" presStyleIdx="2" presStyleCnt="4"/>
      <dgm:spPr/>
    </dgm:pt>
    <dgm:pt modelId="{6A05EAC5-4BE6-4691-90D6-CB1CF7F4D3B8}" type="pres">
      <dgm:prSet presAssocID="{88DE22B9-68A2-422F-A4B9-D34E19810BDC}" presName="vert1" presStyleCnt="0"/>
      <dgm:spPr/>
    </dgm:pt>
    <dgm:pt modelId="{E3EF03BB-6F24-4655-87F8-4A23E176DBD6}" type="pres">
      <dgm:prSet presAssocID="{32582575-A2EF-4AD6-9BA8-2D824128CD7C}" presName="thickLine" presStyleLbl="alignNode1" presStyleIdx="3" presStyleCnt="4"/>
      <dgm:spPr/>
    </dgm:pt>
    <dgm:pt modelId="{24E4D6CB-55C4-48D7-B09E-2C0031C366EF}" type="pres">
      <dgm:prSet presAssocID="{32582575-A2EF-4AD6-9BA8-2D824128CD7C}" presName="horz1" presStyleCnt="0"/>
      <dgm:spPr/>
    </dgm:pt>
    <dgm:pt modelId="{3F4CBA6B-6D71-446D-A4D8-276A64EA71B4}" type="pres">
      <dgm:prSet presAssocID="{32582575-A2EF-4AD6-9BA8-2D824128CD7C}" presName="tx1" presStyleLbl="revTx" presStyleIdx="3" presStyleCnt="4"/>
      <dgm:spPr/>
    </dgm:pt>
    <dgm:pt modelId="{AD89F2EC-3A97-4C38-A865-F7BBBECCD78C}" type="pres">
      <dgm:prSet presAssocID="{32582575-A2EF-4AD6-9BA8-2D824128CD7C}" presName="vert1" presStyleCnt="0"/>
      <dgm:spPr/>
    </dgm:pt>
  </dgm:ptLst>
  <dgm:cxnLst>
    <dgm:cxn modelId="{6E65B50C-B7AB-48E0-B229-81D08944C582}" type="presOf" srcId="{5BC41FFE-307C-4AB0-B8D0-B17793D9F0A6}" destId="{D1D84CEC-B647-4AB4-9FDA-CD5D8F37BF10}" srcOrd="0" destOrd="0" presId="urn:microsoft.com/office/officeart/2008/layout/LinedList"/>
    <dgm:cxn modelId="{47FD952A-3F7E-445D-9AE4-7F1C3D0EFCDF}" type="presOf" srcId="{480C2376-AB55-4133-8EC9-E6D4C55A7640}" destId="{16CDEFB0-7793-4EC3-855B-C0222132683D}" srcOrd="0" destOrd="0" presId="urn:microsoft.com/office/officeart/2008/layout/LinedList"/>
    <dgm:cxn modelId="{2C92D72B-1525-47F3-8BB5-50BF7CC540C3}" type="presOf" srcId="{32582575-A2EF-4AD6-9BA8-2D824128CD7C}" destId="{3F4CBA6B-6D71-446D-A4D8-276A64EA71B4}" srcOrd="0" destOrd="0" presId="urn:microsoft.com/office/officeart/2008/layout/LinedList"/>
    <dgm:cxn modelId="{13067C3A-C9D9-4695-84F6-4839F6EA70C5}" type="presOf" srcId="{88DE22B9-68A2-422F-A4B9-D34E19810BDC}" destId="{8C351CD2-548E-41D6-82E5-84B3C65193CD}" srcOrd="0" destOrd="0" presId="urn:microsoft.com/office/officeart/2008/layout/LinedList"/>
    <dgm:cxn modelId="{4E1B8F5E-6274-49D7-B0FE-574A9C2D17CE}" srcId="{1FCA1F1E-F457-4B56-8FAE-DDE8A375FBD8}" destId="{88DE22B9-68A2-422F-A4B9-D34E19810BDC}" srcOrd="2" destOrd="0" parTransId="{F37728AD-EEE3-4640-A4A3-37AB3F84415B}" sibTransId="{63724314-B995-4308-A8A0-21F8CF8B9A52}"/>
    <dgm:cxn modelId="{160A87A0-1E03-4874-ACEF-C52DCDD76DC0}" srcId="{1FCA1F1E-F457-4B56-8FAE-DDE8A375FBD8}" destId="{32582575-A2EF-4AD6-9BA8-2D824128CD7C}" srcOrd="3" destOrd="0" parTransId="{FD93792D-55F4-4A4A-A8DD-F5D0010EDD57}" sibTransId="{7E0B6446-3415-4719-A0E2-EEA11DB0861C}"/>
    <dgm:cxn modelId="{116AC3B9-7760-48B6-BD1E-4515A0FBEEA6}" srcId="{1FCA1F1E-F457-4B56-8FAE-DDE8A375FBD8}" destId="{480C2376-AB55-4133-8EC9-E6D4C55A7640}" srcOrd="0" destOrd="0" parTransId="{03FAE598-4D07-4836-9981-909AE5C66B90}" sibTransId="{70D2D26A-FB8B-4BAB-B30F-9008DD9878A8}"/>
    <dgm:cxn modelId="{BCB56DCC-E09F-4DC5-96F3-325FF6BCCA9F}" type="presOf" srcId="{1FCA1F1E-F457-4B56-8FAE-DDE8A375FBD8}" destId="{8E287340-D5F1-43F0-B00D-A492D9CE9166}" srcOrd="0" destOrd="0" presId="urn:microsoft.com/office/officeart/2008/layout/LinedList"/>
    <dgm:cxn modelId="{5EC05DE9-380B-407A-8BA0-210C36124D28}" srcId="{1FCA1F1E-F457-4B56-8FAE-DDE8A375FBD8}" destId="{5BC41FFE-307C-4AB0-B8D0-B17793D9F0A6}" srcOrd="1" destOrd="0" parTransId="{FD63C21A-D262-4F2B-B4A8-3AC50DC11338}" sibTransId="{38DC8D00-C3D2-4D05-9B20-84BE5E29DD7B}"/>
    <dgm:cxn modelId="{A3F974C1-1038-4CFC-B172-A22AE8E45F30}" type="presParOf" srcId="{8E287340-D5F1-43F0-B00D-A492D9CE9166}" destId="{0D7F980E-15CA-4417-9521-3E94C098628C}" srcOrd="0" destOrd="0" presId="urn:microsoft.com/office/officeart/2008/layout/LinedList"/>
    <dgm:cxn modelId="{2AB76992-F941-4B2E-8428-8CFDBDBA9AB5}" type="presParOf" srcId="{8E287340-D5F1-43F0-B00D-A492D9CE9166}" destId="{2A5372D6-6430-4E72-B054-9A9A54972707}" srcOrd="1" destOrd="0" presId="urn:microsoft.com/office/officeart/2008/layout/LinedList"/>
    <dgm:cxn modelId="{5CBA052C-4271-4AA2-8C01-33EF7BD13396}" type="presParOf" srcId="{2A5372D6-6430-4E72-B054-9A9A54972707}" destId="{16CDEFB0-7793-4EC3-855B-C0222132683D}" srcOrd="0" destOrd="0" presId="urn:microsoft.com/office/officeart/2008/layout/LinedList"/>
    <dgm:cxn modelId="{DD804845-E87E-4CA4-9AF3-72D343E2FB20}" type="presParOf" srcId="{2A5372D6-6430-4E72-B054-9A9A54972707}" destId="{06CECF89-4454-423F-B73A-DBDA98366116}" srcOrd="1" destOrd="0" presId="urn:microsoft.com/office/officeart/2008/layout/LinedList"/>
    <dgm:cxn modelId="{C4ABEB3C-4397-45EE-AA1E-244A18BA0CCA}" type="presParOf" srcId="{8E287340-D5F1-43F0-B00D-A492D9CE9166}" destId="{BEBE9F16-5CF8-4918-98DF-933AEC5F85C6}" srcOrd="2" destOrd="0" presId="urn:microsoft.com/office/officeart/2008/layout/LinedList"/>
    <dgm:cxn modelId="{588B1C42-A746-4753-9432-7A466DCFE3CB}" type="presParOf" srcId="{8E287340-D5F1-43F0-B00D-A492D9CE9166}" destId="{D16F5D22-36CC-400F-B298-028D7B78A01E}" srcOrd="3" destOrd="0" presId="urn:microsoft.com/office/officeart/2008/layout/LinedList"/>
    <dgm:cxn modelId="{10C600AB-9D1C-4A7F-BB0C-F95CC5ACBAEE}" type="presParOf" srcId="{D16F5D22-36CC-400F-B298-028D7B78A01E}" destId="{D1D84CEC-B647-4AB4-9FDA-CD5D8F37BF10}" srcOrd="0" destOrd="0" presId="urn:microsoft.com/office/officeart/2008/layout/LinedList"/>
    <dgm:cxn modelId="{629F3FF8-A08F-4C2E-956A-A7808EC88EC2}" type="presParOf" srcId="{D16F5D22-36CC-400F-B298-028D7B78A01E}" destId="{CC243433-8B23-43BE-94FB-731EDE48ACF4}" srcOrd="1" destOrd="0" presId="urn:microsoft.com/office/officeart/2008/layout/LinedList"/>
    <dgm:cxn modelId="{8C5F7A91-5FD5-4ADE-93D1-63AB8A68531D}" type="presParOf" srcId="{8E287340-D5F1-43F0-B00D-A492D9CE9166}" destId="{F3751131-CC4A-4AD3-A385-991CBE091B7C}" srcOrd="4" destOrd="0" presId="urn:microsoft.com/office/officeart/2008/layout/LinedList"/>
    <dgm:cxn modelId="{55F66F84-AAC2-46C2-9417-EA7D7D252EEE}" type="presParOf" srcId="{8E287340-D5F1-43F0-B00D-A492D9CE9166}" destId="{6E550E0D-2C5F-4D99-8096-4B16F2ED9E06}" srcOrd="5" destOrd="0" presId="urn:microsoft.com/office/officeart/2008/layout/LinedList"/>
    <dgm:cxn modelId="{09EA870C-93D8-4BF8-845F-395ECDFE030A}" type="presParOf" srcId="{6E550E0D-2C5F-4D99-8096-4B16F2ED9E06}" destId="{8C351CD2-548E-41D6-82E5-84B3C65193CD}" srcOrd="0" destOrd="0" presId="urn:microsoft.com/office/officeart/2008/layout/LinedList"/>
    <dgm:cxn modelId="{7E13ECB1-AC5B-4270-B315-43B2F893105F}" type="presParOf" srcId="{6E550E0D-2C5F-4D99-8096-4B16F2ED9E06}" destId="{6A05EAC5-4BE6-4691-90D6-CB1CF7F4D3B8}" srcOrd="1" destOrd="0" presId="urn:microsoft.com/office/officeart/2008/layout/LinedList"/>
    <dgm:cxn modelId="{C9283EA3-3FFB-4BF4-814D-591FDD9958C4}" type="presParOf" srcId="{8E287340-D5F1-43F0-B00D-A492D9CE9166}" destId="{E3EF03BB-6F24-4655-87F8-4A23E176DBD6}" srcOrd="6" destOrd="0" presId="urn:microsoft.com/office/officeart/2008/layout/LinedList"/>
    <dgm:cxn modelId="{BBF24D70-FB0C-4FBC-A40E-4EC98CF79C4C}" type="presParOf" srcId="{8E287340-D5F1-43F0-B00D-A492D9CE9166}" destId="{24E4D6CB-55C4-48D7-B09E-2C0031C366EF}" srcOrd="7" destOrd="0" presId="urn:microsoft.com/office/officeart/2008/layout/LinedList"/>
    <dgm:cxn modelId="{ED41684E-EEA4-4A09-A6C0-744237F6C849}" type="presParOf" srcId="{24E4D6CB-55C4-48D7-B09E-2C0031C366EF}" destId="{3F4CBA6B-6D71-446D-A4D8-276A64EA71B4}" srcOrd="0" destOrd="0" presId="urn:microsoft.com/office/officeart/2008/layout/LinedList"/>
    <dgm:cxn modelId="{9DCB4D9C-A119-4553-8278-390C6C5693F7}" type="presParOf" srcId="{24E4D6CB-55C4-48D7-B09E-2C0031C366EF}" destId="{AD89F2EC-3A97-4C38-A865-F7BBBECCD78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D9E4E-4C56-46FF-8E74-837EE33A8621}">
      <dsp:nvSpPr>
        <dsp:cNvPr id="0" name=""/>
        <dsp:cNvSpPr/>
      </dsp:nvSpPr>
      <dsp:spPr>
        <a:xfrm>
          <a:off x="0" y="6832"/>
          <a:ext cx="6003925" cy="150696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National Requirements from the Administrative Office of the U.S. Courts</a:t>
          </a:r>
        </a:p>
      </dsp:txBody>
      <dsp:txXfrm>
        <a:off x="73564" y="80396"/>
        <a:ext cx="5856797" cy="1359832"/>
      </dsp:txXfrm>
    </dsp:sp>
    <dsp:sp modelId="{A8B7806F-89F5-49CC-ADD6-61C3B3CBAA61}">
      <dsp:nvSpPr>
        <dsp:cNvPr id="0" name=""/>
        <dsp:cNvSpPr/>
      </dsp:nvSpPr>
      <dsp:spPr>
        <a:xfrm>
          <a:off x="0" y="1580145"/>
          <a:ext cx="6003925" cy="150696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Easier for Contract Service Providers and Lab Staff </a:t>
          </a:r>
        </a:p>
      </dsp:txBody>
      <dsp:txXfrm>
        <a:off x="73564" y="1653709"/>
        <a:ext cx="5856797" cy="1359832"/>
      </dsp:txXfrm>
    </dsp:sp>
    <dsp:sp modelId="{CFEEDADB-1379-4DE4-B8FA-413D4A1A0A03}">
      <dsp:nvSpPr>
        <dsp:cNvPr id="0" name=""/>
        <dsp:cNvSpPr/>
      </dsp:nvSpPr>
      <dsp:spPr>
        <a:xfrm>
          <a:off x="0" y="3182032"/>
          <a:ext cx="6003925" cy="150696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Long-Term Planning</a:t>
          </a:r>
        </a:p>
      </dsp:txBody>
      <dsp:txXfrm>
        <a:off x="73564" y="3255596"/>
        <a:ext cx="5856797" cy="1359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F980E-15CA-4417-9521-3E94C098628C}">
      <dsp:nvSpPr>
        <dsp:cNvPr id="0" name=""/>
        <dsp:cNvSpPr/>
      </dsp:nvSpPr>
      <dsp:spPr>
        <a:xfrm>
          <a:off x="0" y="0"/>
          <a:ext cx="592455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16CDEFB0-7793-4EC3-855B-C0222132683D}">
      <dsp:nvSpPr>
        <dsp:cNvPr id="0" name=""/>
        <dsp:cNvSpPr/>
      </dsp:nvSpPr>
      <dsp:spPr>
        <a:xfrm>
          <a:off x="0" y="0"/>
          <a:ext cx="5924550"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Effective March 1, 2023</a:t>
          </a:r>
        </a:p>
      </dsp:txBody>
      <dsp:txXfrm>
        <a:off x="0" y="0"/>
        <a:ext cx="5924550" cy="1157287"/>
      </dsp:txXfrm>
    </dsp:sp>
    <dsp:sp modelId="{BEBE9F16-5CF8-4918-98DF-933AEC5F85C6}">
      <dsp:nvSpPr>
        <dsp:cNvPr id="0" name=""/>
        <dsp:cNvSpPr/>
      </dsp:nvSpPr>
      <dsp:spPr>
        <a:xfrm>
          <a:off x="0" y="1157287"/>
          <a:ext cx="5924550" cy="0"/>
        </a:xfrm>
        <a:prstGeom prst="line">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w="12700" cap="flat" cmpd="sng" algn="ctr">
          <a:solidFill>
            <a:schemeClr val="accent2">
              <a:hueOff val="737640"/>
              <a:satOff val="3400"/>
              <a:lumOff val="523"/>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D1D84CEC-B647-4AB4-9FDA-CD5D8F37BF10}">
      <dsp:nvSpPr>
        <dsp:cNvPr id="0" name=""/>
        <dsp:cNvSpPr/>
      </dsp:nvSpPr>
      <dsp:spPr>
        <a:xfrm>
          <a:off x="0" y="1157287"/>
          <a:ext cx="5924550"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Starting February 28, 2023, facilities will receive emailed PDFs with pre-populated chain of custody forms for the clients scheduled to report the following day. </a:t>
          </a:r>
        </a:p>
      </dsp:txBody>
      <dsp:txXfrm>
        <a:off x="0" y="1157287"/>
        <a:ext cx="5924550" cy="1157287"/>
      </dsp:txXfrm>
    </dsp:sp>
    <dsp:sp modelId="{F3751131-CC4A-4AD3-A385-991CBE091B7C}">
      <dsp:nvSpPr>
        <dsp:cNvPr id="0" name=""/>
        <dsp:cNvSpPr/>
      </dsp:nvSpPr>
      <dsp:spPr>
        <a:xfrm>
          <a:off x="0" y="2314574"/>
          <a:ext cx="5924550" cy="0"/>
        </a:xfrm>
        <a:prstGeom prst="line">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w="12700" cap="flat" cmpd="sng" algn="ctr">
          <a:solidFill>
            <a:schemeClr val="accent2">
              <a:hueOff val="1475280"/>
              <a:satOff val="6801"/>
              <a:lumOff val="1046"/>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C351CD2-548E-41D6-82E5-84B3C65193CD}">
      <dsp:nvSpPr>
        <dsp:cNvPr id="0" name=""/>
        <dsp:cNvSpPr/>
      </dsp:nvSpPr>
      <dsp:spPr>
        <a:xfrm>
          <a:off x="0" y="2314574"/>
          <a:ext cx="5924550"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It will be each facility’s responsibility to print the pre-populated chain of custody forms each day</a:t>
          </a:r>
        </a:p>
      </dsp:txBody>
      <dsp:txXfrm>
        <a:off x="0" y="2314574"/>
        <a:ext cx="5924550" cy="1157287"/>
      </dsp:txXfrm>
    </dsp:sp>
    <dsp:sp modelId="{E3EF03BB-6F24-4655-87F8-4A23E176DBD6}">
      <dsp:nvSpPr>
        <dsp:cNvPr id="0" name=""/>
        <dsp:cNvSpPr/>
      </dsp:nvSpPr>
      <dsp:spPr>
        <a:xfrm>
          <a:off x="0" y="3471862"/>
          <a:ext cx="5924550"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F4CBA6B-6D71-446D-A4D8-276A64EA71B4}">
      <dsp:nvSpPr>
        <dsp:cNvPr id="0" name=""/>
        <dsp:cNvSpPr/>
      </dsp:nvSpPr>
      <dsp:spPr>
        <a:xfrm>
          <a:off x="0" y="3471862"/>
          <a:ext cx="5924550"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Use of the ALERE chain of custody forms (Blue for Pretrial and Green for Probation) will not longer be permitted</a:t>
          </a:r>
        </a:p>
      </dsp:txBody>
      <dsp:txXfrm>
        <a:off x="0" y="3471862"/>
        <a:ext cx="5924550" cy="11572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1677AF-1FE3-431C-AC30-F998F49EE132}"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89324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1677AF-1FE3-431C-AC30-F998F49EE132}"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38244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1677AF-1FE3-431C-AC30-F998F49EE132}"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128262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1677AF-1FE3-431C-AC30-F998F49EE132}"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E8936-659D-4A9B-A450-B11C765AFFE6}"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68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1677AF-1FE3-431C-AC30-F998F49EE132}"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224289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1677AF-1FE3-431C-AC30-F998F49EE132}"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142015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1677AF-1FE3-431C-AC30-F998F49EE132}"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3841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677AF-1FE3-431C-AC30-F998F49EE132}"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1479680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677AF-1FE3-431C-AC30-F998F49EE132}"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154019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677AF-1FE3-431C-AC30-F998F49EE132}"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104919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677AF-1FE3-431C-AC30-F998F49EE132}"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242990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1677AF-1FE3-431C-AC30-F998F49EE132}"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2605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1677AF-1FE3-431C-AC30-F998F49EE132}"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21478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1677AF-1FE3-431C-AC30-F998F49EE132}"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226894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677AF-1FE3-431C-AC30-F998F49EE132}"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61873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1677AF-1FE3-431C-AC30-F998F49EE132}"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403694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1677AF-1FE3-431C-AC30-F998F49EE132}"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E8936-659D-4A9B-A450-B11C765AFFE6}" type="slidenum">
              <a:rPr lang="en-US" smtClean="0"/>
              <a:t>‹#›</a:t>
            </a:fld>
            <a:endParaRPr lang="en-US"/>
          </a:p>
        </p:txBody>
      </p:sp>
    </p:spTree>
    <p:extLst>
      <p:ext uri="{BB962C8B-B14F-4D97-AF65-F5344CB8AC3E}">
        <p14:creationId xmlns:p14="http://schemas.microsoft.com/office/powerpoint/2010/main" val="48464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81677AF-1FE3-431C-AC30-F998F49EE132}" type="datetimeFigureOut">
              <a:rPr lang="en-US" smtClean="0"/>
              <a:t>2/15/2023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B7E8936-659D-4A9B-A450-B11C765AFFE6}" type="slidenum">
              <a:rPr lang="en-US" smtClean="0"/>
              <a:t>‹#›</a:t>
            </a:fld>
            <a:endParaRPr lang="en-US"/>
          </a:p>
        </p:txBody>
      </p:sp>
    </p:spTree>
    <p:extLst>
      <p:ext uri="{BB962C8B-B14F-4D97-AF65-F5344CB8AC3E}">
        <p14:creationId xmlns:p14="http://schemas.microsoft.com/office/powerpoint/2010/main" val="414249546"/>
      </p:ext>
    </p:extLst>
  </p:cSld>
  <p:clrMap bg1="dk1" tx1="lt1" bg2="dk2"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INTAKE_BOP@ilnp.uscourts.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E9F63-3560-45EA-AAD9-99726D262A70}"/>
              </a:ext>
            </a:extLst>
          </p:cNvPr>
          <p:cNvSpPr>
            <a:spLocks noGrp="1"/>
          </p:cNvSpPr>
          <p:nvPr>
            <p:ph type="ctrTitle"/>
          </p:nvPr>
        </p:nvSpPr>
        <p:spPr>
          <a:xfrm>
            <a:off x="913794" y="643467"/>
            <a:ext cx="9600217" cy="3585834"/>
          </a:xfrm>
        </p:spPr>
        <p:txBody>
          <a:bodyPr>
            <a:normAutofit/>
          </a:bodyPr>
          <a:lstStyle/>
          <a:p>
            <a:pPr algn="l"/>
            <a:r>
              <a:rPr lang="en-US" sz="5000"/>
              <a:t>Northern District of Illinois Probation and Pretrial Services</a:t>
            </a:r>
            <a:br>
              <a:rPr lang="en-US" sz="5000"/>
            </a:br>
            <a:endParaRPr lang="en-US" sz="5000"/>
          </a:p>
        </p:txBody>
      </p:sp>
      <p:sp>
        <p:nvSpPr>
          <p:cNvPr id="3" name="Subtitle 2">
            <a:extLst>
              <a:ext uri="{FF2B5EF4-FFF2-40B4-BE49-F238E27FC236}">
                <a16:creationId xmlns:a16="http://schemas.microsoft.com/office/drawing/2014/main" id="{DFFFEC9C-CC03-45F9-A0EF-B206F6281ABA}"/>
              </a:ext>
            </a:extLst>
          </p:cNvPr>
          <p:cNvSpPr>
            <a:spLocks noGrp="1"/>
          </p:cNvSpPr>
          <p:nvPr>
            <p:ph type="subTitle" idx="1"/>
          </p:nvPr>
        </p:nvSpPr>
        <p:spPr>
          <a:xfrm>
            <a:off x="913794" y="4872767"/>
            <a:ext cx="9600217" cy="1424165"/>
          </a:xfrm>
        </p:spPr>
        <p:txBody>
          <a:bodyPr>
            <a:normAutofit/>
          </a:bodyPr>
          <a:lstStyle/>
          <a:p>
            <a:pPr algn="l"/>
            <a:r>
              <a:rPr lang="en-US" sz="3200"/>
              <a:t>New Chain of Custody Training</a:t>
            </a:r>
          </a:p>
          <a:p>
            <a:pPr algn="l"/>
            <a:r>
              <a:rPr lang="en-US" sz="3200"/>
              <a:t>February 15, 2023</a:t>
            </a:r>
          </a:p>
        </p:txBody>
      </p:sp>
    </p:spTree>
    <p:extLst>
      <p:ext uri="{BB962C8B-B14F-4D97-AF65-F5344CB8AC3E}">
        <p14:creationId xmlns:p14="http://schemas.microsoft.com/office/powerpoint/2010/main" val="278851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F7E-74BD-4BAD-9E42-3AE10EEDD118}"/>
              </a:ext>
            </a:extLst>
          </p:cNvPr>
          <p:cNvSpPr>
            <a:spLocks noGrp="1"/>
          </p:cNvSpPr>
          <p:nvPr>
            <p:ph type="title"/>
          </p:nvPr>
        </p:nvSpPr>
        <p:spPr/>
        <p:txBody>
          <a:bodyPr/>
          <a:lstStyle/>
          <a:p>
            <a:r>
              <a:rPr lang="en-US" dirty="0"/>
              <a:t>Printing</a:t>
            </a:r>
          </a:p>
        </p:txBody>
      </p:sp>
      <p:sp>
        <p:nvSpPr>
          <p:cNvPr id="3" name="Content Placeholder 2">
            <a:extLst>
              <a:ext uri="{FF2B5EF4-FFF2-40B4-BE49-F238E27FC236}">
                <a16:creationId xmlns:a16="http://schemas.microsoft.com/office/drawing/2014/main" id="{F7A9FBF9-79D4-4880-89C3-2DB225A8D340}"/>
              </a:ext>
            </a:extLst>
          </p:cNvPr>
          <p:cNvSpPr>
            <a:spLocks noGrp="1"/>
          </p:cNvSpPr>
          <p:nvPr>
            <p:ph idx="1"/>
          </p:nvPr>
        </p:nvSpPr>
        <p:spPr/>
        <p:txBody>
          <a:bodyPr>
            <a:normAutofit fontScale="55000" lnSpcReduction="20000"/>
          </a:bodyPr>
          <a:lstStyle/>
          <a:p>
            <a:pPr marL="0" indent="0">
              <a:buNone/>
            </a:pPr>
            <a:r>
              <a:rPr lang="en-US" sz="2900" b="0" i="0" u="none" strike="noStrike" baseline="0" dirty="0"/>
              <a:t>Universal printing instructions cannot be provided due to the varying makes and models of printers. The Probation and Pretrial Services Offices recommend the following tips: </a:t>
            </a:r>
          </a:p>
          <a:p>
            <a:pPr marL="0" indent="0">
              <a:buNone/>
            </a:pPr>
            <a:r>
              <a:rPr lang="en-US" sz="2900" b="0" i="0" u="none" strike="noStrike" baseline="0" dirty="0"/>
              <a:t>----------------------------------------------------------------------------------------------------------------------------------------------</a:t>
            </a:r>
          </a:p>
          <a:p>
            <a:r>
              <a:rPr lang="en-US" sz="2900" b="0" i="0" u="none" strike="noStrike" baseline="0" dirty="0"/>
              <a:t>Print the chain of custody forms from the same printer each day to insure consistent printing. </a:t>
            </a:r>
          </a:p>
          <a:p>
            <a:r>
              <a:rPr lang="en-US" sz="2900" b="0" i="0" u="none" strike="noStrike" baseline="0" dirty="0"/>
              <a:t>On March 1, 2023, print the chain of custody PDF on regular white paper to confirm how the chain of custody paper needs to be fed into the printer before printing with the chain of custody paper. You can handwrite “top”, “bottom”, “front”, and “back” on the blank paper before test printing to determine how the paper comes out of your make/model of printer. If still unsure, use the chain of custody paper but only print the first page to confirm the correct paper orientation. </a:t>
            </a:r>
          </a:p>
          <a:p>
            <a:r>
              <a:rPr lang="en-US" sz="2900" b="0" i="0" u="none" strike="noStrike" baseline="0" dirty="0"/>
              <a:t>Disable “Print on Both Sides” before printing. </a:t>
            </a:r>
          </a:p>
          <a:p>
            <a:r>
              <a:rPr lang="en-US" sz="2900" b="0" i="0" u="none" strike="noStrike" baseline="0" dirty="0"/>
              <a:t>Printing in black and white is acceptable </a:t>
            </a:r>
          </a:p>
          <a:p>
            <a:endParaRPr lang="en-US" sz="1800" dirty="0"/>
          </a:p>
          <a:p>
            <a:endParaRPr lang="en-US" dirty="0"/>
          </a:p>
        </p:txBody>
      </p:sp>
    </p:spTree>
    <p:extLst>
      <p:ext uri="{BB962C8B-B14F-4D97-AF65-F5344CB8AC3E}">
        <p14:creationId xmlns:p14="http://schemas.microsoft.com/office/powerpoint/2010/main" val="178145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D334-691C-4577-AF2C-B09A09F27B6D}"/>
              </a:ext>
            </a:extLst>
          </p:cNvPr>
          <p:cNvSpPr>
            <a:spLocks noGrp="1"/>
          </p:cNvSpPr>
          <p:nvPr>
            <p:ph type="title"/>
          </p:nvPr>
        </p:nvSpPr>
        <p:spPr/>
        <p:txBody>
          <a:bodyPr/>
          <a:lstStyle/>
          <a:p>
            <a:r>
              <a:rPr lang="en-US" dirty="0">
                <a:solidFill>
                  <a:srgbClr val="FF0000"/>
                </a:solidFill>
              </a:rPr>
              <a:t>WARNING</a:t>
            </a:r>
          </a:p>
        </p:txBody>
      </p:sp>
      <p:sp>
        <p:nvSpPr>
          <p:cNvPr id="3" name="Content Placeholder 2">
            <a:extLst>
              <a:ext uri="{FF2B5EF4-FFF2-40B4-BE49-F238E27FC236}">
                <a16:creationId xmlns:a16="http://schemas.microsoft.com/office/drawing/2014/main" id="{0A3F2D59-FA89-4E36-BEFF-F12BB4296B70}"/>
              </a:ext>
            </a:extLst>
          </p:cNvPr>
          <p:cNvSpPr>
            <a:spLocks noGrp="1"/>
          </p:cNvSpPr>
          <p:nvPr>
            <p:ph idx="1"/>
          </p:nvPr>
        </p:nvSpPr>
        <p:spPr/>
        <p:txBody>
          <a:bodyPr/>
          <a:lstStyle/>
          <a:p>
            <a:pPr marL="0" indent="0">
              <a:buNone/>
            </a:pPr>
            <a:r>
              <a:rPr lang="en-US" sz="2800" b="0" i="0" u="none" strike="noStrike" baseline="0" dirty="0"/>
              <a:t>DO NOT reuse previously sent chain of custody PDFs. Each email PDF generates new specimen ID numbers and barcodes. Reprinting old PDFs will cause problems with duplicate specimen ID numbers once the sample reaches our lab. </a:t>
            </a:r>
          </a:p>
          <a:p>
            <a:endParaRPr lang="en-US" dirty="0"/>
          </a:p>
        </p:txBody>
      </p:sp>
    </p:spTree>
    <p:extLst>
      <p:ext uri="{BB962C8B-B14F-4D97-AF65-F5344CB8AC3E}">
        <p14:creationId xmlns:p14="http://schemas.microsoft.com/office/powerpoint/2010/main" val="339680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59D4-8AC4-4492-8FFE-4272E06A0413}"/>
              </a:ext>
            </a:extLst>
          </p:cNvPr>
          <p:cNvSpPr>
            <a:spLocks noGrp="1"/>
          </p:cNvSpPr>
          <p:nvPr>
            <p:ph type="title"/>
          </p:nvPr>
        </p:nvSpPr>
        <p:spPr/>
        <p:txBody>
          <a:bodyPr/>
          <a:lstStyle/>
          <a:p>
            <a:r>
              <a:rPr lang="en-US" dirty="0"/>
              <a:t>To order More Paper</a:t>
            </a:r>
          </a:p>
        </p:txBody>
      </p:sp>
      <p:sp>
        <p:nvSpPr>
          <p:cNvPr id="3" name="Content Placeholder 2">
            <a:extLst>
              <a:ext uri="{FF2B5EF4-FFF2-40B4-BE49-F238E27FC236}">
                <a16:creationId xmlns:a16="http://schemas.microsoft.com/office/drawing/2014/main" id="{30D8B90B-1C91-484B-A924-54D355BD09DE}"/>
              </a:ext>
            </a:extLst>
          </p:cNvPr>
          <p:cNvSpPr>
            <a:spLocks noGrp="1"/>
          </p:cNvSpPr>
          <p:nvPr>
            <p:ph idx="1"/>
          </p:nvPr>
        </p:nvSpPr>
        <p:spPr/>
        <p:txBody>
          <a:bodyPr>
            <a:normAutofit/>
          </a:bodyPr>
          <a:lstStyle/>
          <a:p>
            <a:pPr marL="0" indent="0" algn="ctr">
              <a:buNone/>
            </a:pPr>
            <a:r>
              <a:rPr lang="en-US" sz="2800" dirty="0">
                <a:hlinkClick r:id="rId2"/>
              </a:rPr>
              <a:t>INTAKE_BOP@ilnp.uscourts.gov</a:t>
            </a:r>
            <a:endParaRPr lang="en-US" sz="2800" dirty="0"/>
          </a:p>
          <a:p>
            <a:pPr marL="0" indent="0" algn="ctr">
              <a:buNone/>
            </a:pPr>
            <a:endParaRPr lang="en-US" sz="2800" dirty="0"/>
          </a:p>
          <a:p>
            <a:pPr marL="0" indent="0" algn="ctr">
              <a:buNone/>
            </a:pPr>
            <a:r>
              <a:rPr lang="en-US" sz="2800" dirty="0"/>
              <a:t>Can be used for blank CoC paper or Barcode CoCs</a:t>
            </a:r>
            <a:endParaRPr lang="en-US" sz="2400" dirty="0"/>
          </a:p>
        </p:txBody>
      </p:sp>
    </p:spTree>
    <p:extLst>
      <p:ext uri="{BB962C8B-B14F-4D97-AF65-F5344CB8AC3E}">
        <p14:creationId xmlns:p14="http://schemas.microsoft.com/office/powerpoint/2010/main" val="228655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29D89-9650-4C29-92C4-788BA2137B71}"/>
              </a:ext>
            </a:extLst>
          </p:cNvPr>
          <p:cNvSpPr>
            <a:spLocks noGrp="1"/>
          </p:cNvSpPr>
          <p:nvPr>
            <p:ph idx="1"/>
          </p:nvPr>
        </p:nvSpPr>
        <p:spPr>
          <a:xfrm>
            <a:off x="913795" y="406400"/>
            <a:ext cx="10353762" cy="5384800"/>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400" dirty="0"/>
              <a:t>Questions???</a:t>
            </a:r>
          </a:p>
        </p:txBody>
      </p:sp>
    </p:spTree>
    <p:extLst>
      <p:ext uri="{BB962C8B-B14F-4D97-AF65-F5344CB8AC3E}">
        <p14:creationId xmlns:p14="http://schemas.microsoft.com/office/powerpoint/2010/main" val="307515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8C83-8650-496F-986C-C6C5643AB3D7}"/>
              </a:ext>
            </a:extLst>
          </p:cNvPr>
          <p:cNvSpPr>
            <a:spLocks noGrp="1"/>
          </p:cNvSpPr>
          <p:nvPr>
            <p:ph type="title"/>
          </p:nvPr>
        </p:nvSpPr>
        <p:spPr>
          <a:xfrm>
            <a:off x="7872575" y="628651"/>
            <a:ext cx="3643150" cy="5584259"/>
          </a:xfrm>
        </p:spPr>
        <p:txBody>
          <a:bodyPr>
            <a:normAutofit/>
          </a:bodyPr>
          <a:lstStyle/>
          <a:p>
            <a:r>
              <a:rPr lang="en-US" sz="4000"/>
              <a:t>Why are we changing?</a:t>
            </a:r>
          </a:p>
        </p:txBody>
      </p:sp>
      <p:sp>
        <p:nvSpPr>
          <p:cNvPr id="9" name="Rectangle 8">
            <a:extLst>
              <a:ext uri="{FF2B5EF4-FFF2-40B4-BE49-F238E27FC236}">
                <a16:creationId xmlns:a16="http://schemas.microsoft.com/office/drawing/2014/main" id="{CB47E54D-C502-461E-8397-6E20A7160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816EEA-C74C-4297-9F06-02600C12A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A93DB48-424B-F8E5-6595-A47250462F63}"/>
              </a:ext>
            </a:extLst>
          </p:cNvPr>
          <p:cNvGraphicFramePr>
            <a:graphicFrameLocks noGrp="1"/>
          </p:cNvGraphicFramePr>
          <p:nvPr>
            <p:ph idx="1"/>
            <p:extLst>
              <p:ext uri="{D42A27DB-BD31-4B8C-83A1-F6EECF244321}">
                <p14:modId xmlns:p14="http://schemas.microsoft.com/office/powerpoint/2010/main" val="568601127"/>
              </p:ext>
            </p:extLst>
          </p:nvPr>
        </p:nvGraphicFramePr>
        <p:xfrm>
          <a:off x="1082675" y="1095375"/>
          <a:ext cx="6003925"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30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5BA8-98C0-47C6-892A-322FFA9C7703}"/>
              </a:ext>
            </a:extLst>
          </p:cNvPr>
          <p:cNvSpPr>
            <a:spLocks noGrp="1"/>
          </p:cNvSpPr>
          <p:nvPr>
            <p:ph type="title"/>
          </p:nvPr>
        </p:nvSpPr>
        <p:spPr>
          <a:xfrm>
            <a:off x="752475" y="609600"/>
            <a:ext cx="3643150" cy="5603310"/>
          </a:xfrm>
        </p:spPr>
        <p:txBody>
          <a:bodyPr>
            <a:normAutofit/>
          </a:bodyPr>
          <a:lstStyle/>
          <a:p>
            <a:r>
              <a:rPr lang="en-US" dirty="0"/>
              <a:t>New forms and procedure</a:t>
            </a:r>
          </a:p>
        </p:txBody>
      </p:sp>
      <p:graphicFrame>
        <p:nvGraphicFramePr>
          <p:cNvPr id="5" name="Content Placeholder 2">
            <a:extLst>
              <a:ext uri="{FF2B5EF4-FFF2-40B4-BE49-F238E27FC236}">
                <a16:creationId xmlns:a16="http://schemas.microsoft.com/office/drawing/2014/main" id="{80189537-6006-DDB3-C0FA-DCEEDC2FBE42}"/>
              </a:ext>
            </a:extLst>
          </p:cNvPr>
          <p:cNvGraphicFramePr>
            <a:graphicFrameLocks noGrp="1"/>
          </p:cNvGraphicFramePr>
          <p:nvPr>
            <p:ph idx="1"/>
            <p:extLst>
              <p:ext uri="{D42A27DB-BD31-4B8C-83A1-F6EECF244321}">
                <p14:modId xmlns:p14="http://schemas.microsoft.com/office/powerpoint/2010/main" val="1217582858"/>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890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8F54-8D42-4A50-B451-62C3C5AECAA2}"/>
              </a:ext>
            </a:extLst>
          </p:cNvPr>
          <p:cNvSpPr>
            <a:spLocks noGrp="1"/>
          </p:cNvSpPr>
          <p:nvPr>
            <p:ph type="title"/>
          </p:nvPr>
        </p:nvSpPr>
        <p:spPr/>
        <p:txBody>
          <a:bodyPr/>
          <a:lstStyle/>
          <a:p>
            <a:r>
              <a:rPr lang="en-US" dirty="0"/>
              <a:t>Notable Changes </a:t>
            </a:r>
          </a:p>
        </p:txBody>
      </p:sp>
      <p:sp>
        <p:nvSpPr>
          <p:cNvPr id="3" name="Content Placeholder 2">
            <a:extLst>
              <a:ext uri="{FF2B5EF4-FFF2-40B4-BE49-F238E27FC236}">
                <a16:creationId xmlns:a16="http://schemas.microsoft.com/office/drawing/2014/main" id="{A5D0052E-4408-4337-B870-48A7D0A1BC0D}"/>
              </a:ext>
            </a:extLst>
          </p:cNvPr>
          <p:cNvSpPr>
            <a:spLocks noGrp="1"/>
          </p:cNvSpPr>
          <p:nvPr>
            <p:ph idx="1"/>
          </p:nvPr>
        </p:nvSpPr>
        <p:spPr/>
        <p:txBody>
          <a:bodyPr/>
          <a:lstStyle/>
          <a:p>
            <a:r>
              <a:rPr lang="en-US" dirty="0"/>
              <a:t>The new CoC forms are now half pages. Paper is perforated in middle for separating.</a:t>
            </a:r>
          </a:p>
          <a:p>
            <a:endParaRPr lang="en-US" dirty="0"/>
          </a:p>
          <a:p>
            <a:r>
              <a:rPr lang="en-US" dirty="0"/>
              <a:t>There is no longer a carbon copy for the collecting agency to obtain. </a:t>
            </a:r>
          </a:p>
          <a:p>
            <a:endParaRPr lang="en-US" dirty="0"/>
          </a:p>
          <a:p>
            <a:r>
              <a:rPr lang="en-US" dirty="0"/>
              <a:t>Security seal is now client’s initials (previously collector’s initials) </a:t>
            </a:r>
          </a:p>
          <a:p>
            <a:endParaRPr lang="en-US" dirty="0"/>
          </a:p>
          <a:p>
            <a:endParaRPr lang="en-US" dirty="0"/>
          </a:p>
        </p:txBody>
      </p:sp>
    </p:spTree>
    <p:extLst>
      <p:ext uri="{BB962C8B-B14F-4D97-AF65-F5344CB8AC3E}">
        <p14:creationId xmlns:p14="http://schemas.microsoft.com/office/powerpoint/2010/main" val="166057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5.jpg">
            <a:extLst>
              <a:ext uri="{FF2B5EF4-FFF2-40B4-BE49-F238E27FC236}">
                <a16:creationId xmlns:a16="http://schemas.microsoft.com/office/drawing/2014/main" id="{0D3700DC-AF26-495F-B28C-AFEC0ECE67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40" t="3548" r="3953" b="9808"/>
          <a:stretch/>
        </p:blipFill>
        <p:spPr bwMode="auto">
          <a:xfrm>
            <a:off x="1106809" y="243171"/>
            <a:ext cx="427871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FDBFD53-A53D-4C0D-8155-38CEE0A43CD2}"/>
              </a:ext>
            </a:extLst>
          </p:cNvPr>
          <p:cNvSpPr txBox="1"/>
          <p:nvPr/>
        </p:nvSpPr>
        <p:spPr>
          <a:xfrm>
            <a:off x="1177375" y="5943707"/>
            <a:ext cx="3838575" cy="646331"/>
          </a:xfrm>
          <a:prstGeom prst="rect">
            <a:avLst/>
          </a:prstGeom>
          <a:noFill/>
        </p:spPr>
        <p:txBody>
          <a:bodyPr wrap="square" rtlCol="0">
            <a:spAutoFit/>
          </a:bodyPr>
          <a:lstStyle/>
          <a:p>
            <a:r>
              <a:rPr lang="en-US" dirty="0"/>
              <a:t>Image of CoC paper as it will be sent to contract service providers</a:t>
            </a:r>
          </a:p>
        </p:txBody>
      </p:sp>
      <p:pic>
        <p:nvPicPr>
          <p:cNvPr id="1027" name="4D4E13C8-617F-4DC8-8F2C-9DADEF84B83E" descr="IMG_2329.jpg">
            <a:extLst>
              <a:ext uri="{FF2B5EF4-FFF2-40B4-BE49-F238E27FC236}">
                <a16:creationId xmlns:a16="http://schemas.microsoft.com/office/drawing/2014/main" id="{6534D6B6-5883-4E10-8BBD-0A885568A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11" r="4651" b="6478"/>
          <a:stretch/>
        </p:blipFill>
        <p:spPr bwMode="auto">
          <a:xfrm>
            <a:off x="6806476" y="243171"/>
            <a:ext cx="44128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8D249A3-20A0-4111-A64B-215B5751DFAD}"/>
              </a:ext>
            </a:extLst>
          </p:cNvPr>
          <p:cNvSpPr txBox="1"/>
          <p:nvPr/>
        </p:nvSpPr>
        <p:spPr>
          <a:xfrm>
            <a:off x="7176050" y="6082206"/>
            <a:ext cx="3838575" cy="369332"/>
          </a:xfrm>
          <a:prstGeom prst="rect">
            <a:avLst/>
          </a:prstGeom>
          <a:noFill/>
        </p:spPr>
        <p:txBody>
          <a:bodyPr wrap="square" rtlCol="0">
            <a:spAutoFit/>
          </a:bodyPr>
          <a:lstStyle/>
          <a:p>
            <a:r>
              <a:rPr lang="en-US" dirty="0"/>
              <a:t>Image of CoC paper after printing</a:t>
            </a:r>
          </a:p>
        </p:txBody>
      </p:sp>
    </p:spTree>
    <p:extLst>
      <p:ext uri="{BB962C8B-B14F-4D97-AF65-F5344CB8AC3E}">
        <p14:creationId xmlns:p14="http://schemas.microsoft.com/office/powerpoint/2010/main" val="346772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AA10-2C64-47C1-AB22-2E31DE852183}"/>
              </a:ext>
            </a:extLst>
          </p:cNvPr>
          <p:cNvSpPr>
            <a:spLocks noGrp="1"/>
          </p:cNvSpPr>
          <p:nvPr>
            <p:ph type="title"/>
          </p:nvPr>
        </p:nvSpPr>
        <p:spPr>
          <a:xfrm>
            <a:off x="919119" y="0"/>
            <a:ext cx="10353761" cy="1326321"/>
          </a:xfrm>
        </p:spPr>
        <p:txBody>
          <a:bodyPr/>
          <a:lstStyle/>
          <a:p>
            <a:r>
              <a:rPr lang="en-US" dirty="0"/>
              <a:t>Filling Out the chain of Custody</a:t>
            </a:r>
          </a:p>
        </p:txBody>
      </p:sp>
      <p:pic>
        <p:nvPicPr>
          <p:cNvPr id="5" name="Content Placeholder 4">
            <a:extLst>
              <a:ext uri="{FF2B5EF4-FFF2-40B4-BE49-F238E27FC236}">
                <a16:creationId xmlns:a16="http://schemas.microsoft.com/office/drawing/2014/main" id="{B6EF4A92-167B-4F9C-BF6F-FF2ED94DCEC3}"/>
              </a:ext>
            </a:extLst>
          </p:cNvPr>
          <p:cNvPicPr>
            <a:picLocks noGrp="1" noChangeAspect="1"/>
          </p:cNvPicPr>
          <p:nvPr>
            <p:ph idx="1"/>
          </p:nvPr>
        </p:nvPicPr>
        <p:blipFill rotWithShape="1">
          <a:blip r:embed="rId2"/>
          <a:srcRect l="7481" r="6484"/>
          <a:stretch/>
        </p:blipFill>
        <p:spPr>
          <a:xfrm>
            <a:off x="147782" y="1326321"/>
            <a:ext cx="6677892" cy="5102188"/>
          </a:xfrm>
        </p:spPr>
      </p:pic>
      <p:sp>
        <p:nvSpPr>
          <p:cNvPr id="6" name="TextBox 5">
            <a:extLst>
              <a:ext uri="{FF2B5EF4-FFF2-40B4-BE49-F238E27FC236}">
                <a16:creationId xmlns:a16="http://schemas.microsoft.com/office/drawing/2014/main" id="{7444BD78-456B-49A6-8F7C-0652EA509383}"/>
              </a:ext>
            </a:extLst>
          </p:cNvPr>
          <p:cNvSpPr txBox="1"/>
          <p:nvPr/>
        </p:nvSpPr>
        <p:spPr>
          <a:xfrm>
            <a:off x="7518400" y="1326321"/>
            <a:ext cx="4221018" cy="5509200"/>
          </a:xfrm>
          <a:prstGeom prst="rect">
            <a:avLst/>
          </a:prstGeom>
          <a:noFill/>
        </p:spPr>
        <p:txBody>
          <a:bodyPr wrap="square" rtlCol="0">
            <a:spAutoFit/>
          </a:bodyPr>
          <a:lstStyle/>
          <a:p>
            <a:r>
              <a:rPr lang="en-US" sz="1600" b="1" i="1" u="none" strike="noStrike" baseline="0" dirty="0"/>
              <a:t>Chain of custody forms will include the following sections already pre-populated: </a:t>
            </a:r>
            <a:r>
              <a:rPr lang="en-US" sz="1600" b="0" i="0" u="none" strike="noStrike" baseline="0" dirty="0"/>
              <a:t>	</a:t>
            </a:r>
          </a:p>
          <a:p>
            <a:pPr marL="285750" indent="-285750">
              <a:buFont typeface="Arial" panose="020B0604020202020204" pitchFamily="34" charset="0"/>
              <a:buChar char="•"/>
            </a:pPr>
            <a:r>
              <a:rPr lang="en-US" sz="1600" b="0" i="0" u="none" strike="noStrike" baseline="0" dirty="0"/>
              <a:t>Client Name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Sex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Collection Site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Office </a:t>
            </a:r>
          </a:p>
          <a:p>
            <a:r>
              <a:rPr lang="en-US" sz="1600" b="0" i="0" u="none" strike="noStrike" baseline="0" dirty="0"/>
              <a:t>	</a:t>
            </a:r>
          </a:p>
          <a:p>
            <a:pPr marL="285750" indent="-285750">
              <a:buFont typeface="Arial" panose="020B0604020202020204" pitchFamily="34" charset="0"/>
              <a:buChar char="•"/>
            </a:pPr>
            <a:r>
              <a:rPr lang="en-US" sz="1600" b="0" i="0" u="none" strike="noStrike" baseline="0" dirty="0"/>
              <a:t>Supervising Officer </a:t>
            </a:r>
          </a:p>
          <a:p>
            <a:r>
              <a:rPr lang="en-US" sz="1600" b="0" i="0" u="none" strike="noStrike" baseline="0" dirty="0"/>
              <a:t>	</a:t>
            </a:r>
          </a:p>
          <a:p>
            <a:pPr marL="285750" indent="-285750">
              <a:buFont typeface="Arial" panose="020B0604020202020204" pitchFamily="34" charset="0"/>
              <a:buChar char="•"/>
            </a:pPr>
            <a:r>
              <a:rPr lang="en-US" sz="1600" b="0" i="0" u="none" strike="noStrike" baseline="0" dirty="0"/>
              <a:t>Date of Sample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PACTS Number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Client Date of Birth</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Specimen ID # and Barcodes </a:t>
            </a:r>
          </a:p>
          <a:p>
            <a:r>
              <a:rPr lang="en-US" sz="1600" b="0" i="0" u="none" strike="noStrike" baseline="0" dirty="0">
                <a:solidFill>
                  <a:srgbClr val="000000"/>
                </a:solidFill>
                <a:latin typeface="Times New Roman" panose="02020603050405020304" pitchFamily="18" charset="0"/>
              </a:rPr>
              <a:t>	</a:t>
            </a:r>
            <a:endParaRPr lang="en-US" sz="1600" b="0" i="0" u="none" strike="noStrike" baseline="0" dirty="0">
              <a:solidFill>
                <a:srgbClr val="000000"/>
              </a:solidFill>
            </a:endParaRPr>
          </a:p>
          <a:p>
            <a:endParaRPr lang="en-US" sz="1600" dirty="0"/>
          </a:p>
        </p:txBody>
      </p:sp>
    </p:spTree>
    <p:extLst>
      <p:ext uri="{BB962C8B-B14F-4D97-AF65-F5344CB8AC3E}">
        <p14:creationId xmlns:p14="http://schemas.microsoft.com/office/powerpoint/2010/main" val="13863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AA10-2C64-47C1-AB22-2E31DE852183}"/>
              </a:ext>
            </a:extLst>
          </p:cNvPr>
          <p:cNvSpPr>
            <a:spLocks noGrp="1"/>
          </p:cNvSpPr>
          <p:nvPr>
            <p:ph type="title"/>
          </p:nvPr>
        </p:nvSpPr>
        <p:spPr>
          <a:xfrm>
            <a:off x="919119" y="0"/>
            <a:ext cx="10353761" cy="1326321"/>
          </a:xfrm>
        </p:spPr>
        <p:txBody>
          <a:bodyPr/>
          <a:lstStyle/>
          <a:p>
            <a:r>
              <a:rPr lang="en-US" dirty="0"/>
              <a:t>Filling Out the chain of Custody</a:t>
            </a:r>
          </a:p>
        </p:txBody>
      </p:sp>
      <p:pic>
        <p:nvPicPr>
          <p:cNvPr id="5" name="Content Placeholder 4">
            <a:extLst>
              <a:ext uri="{FF2B5EF4-FFF2-40B4-BE49-F238E27FC236}">
                <a16:creationId xmlns:a16="http://schemas.microsoft.com/office/drawing/2014/main" id="{B6EF4A92-167B-4F9C-BF6F-FF2ED94DCEC3}"/>
              </a:ext>
            </a:extLst>
          </p:cNvPr>
          <p:cNvPicPr>
            <a:picLocks noGrp="1" noChangeAspect="1"/>
          </p:cNvPicPr>
          <p:nvPr>
            <p:ph idx="1"/>
          </p:nvPr>
        </p:nvPicPr>
        <p:blipFill rotWithShape="1">
          <a:blip r:embed="rId2"/>
          <a:srcRect l="7481" r="6484"/>
          <a:stretch/>
        </p:blipFill>
        <p:spPr>
          <a:xfrm>
            <a:off x="147782" y="1326321"/>
            <a:ext cx="6677892" cy="5102188"/>
          </a:xfrm>
        </p:spPr>
      </p:pic>
      <p:sp>
        <p:nvSpPr>
          <p:cNvPr id="6" name="TextBox 5">
            <a:extLst>
              <a:ext uri="{FF2B5EF4-FFF2-40B4-BE49-F238E27FC236}">
                <a16:creationId xmlns:a16="http://schemas.microsoft.com/office/drawing/2014/main" id="{7444BD78-456B-49A6-8F7C-0652EA509383}"/>
              </a:ext>
            </a:extLst>
          </p:cNvPr>
          <p:cNvSpPr txBox="1"/>
          <p:nvPr/>
        </p:nvSpPr>
        <p:spPr>
          <a:xfrm>
            <a:off x="7518400" y="1326321"/>
            <a:ext cx="4221018" cy="6555641"/>
          </a:xfrm>
          <a:prstGeom prst="rect">
            <a:avLst/>
          </a:prstGeom>
          <a:noFill/>
        </p:spPr>
        <p:txBody>
          <a:bodyPr wrap="square" rtlCol="0">
            <a:spAutoFit/>
          </a:bodyPr>
          <a:lstStyle/>
          <a:p>
            <a:r>
              <a:rPr lang="en-US" sz="1600" b="1" i="1" u="none" strike="noStrike" baseline="0" dirty="0"/>
              <a:t>Facilities will be responsible for completing the following (circled in red): </a:t>
            </a:r>
            <a:r>
              <a:rPr lang="en-US" sz="1600" b="0" i="0" u="none" strike="noStrike" baseline="0" dirty="0"/>
              <a:t>	</a:t>
            </a:r>
          </a:p>
          <a:p>
            <a:pPr marL="285750" indent="-285750">
              <a:buFont typeface="Arial" panose="020B0604020202020204" pitchFamily="34" charset="0"/>
              <a:buChar char="•"/>
            </a:pPr>
            <a:r>
              <a:rPr lang="en-US" sz="1600" b="0" i="0" u="none" strike="noStrike" baseline="0" dirty="0"/>
              <a:t>Time of Sample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Medications in last 72 hours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Observed/Unobserved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Client Admit to Drug Use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Client Certification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Specimen Collection Certification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Client Initials on Barcode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Place security seal over lid of collected sample and affix label with PACTS No. and Specimen ID No. to side of bottle (circled in yellow) </a:t>
            </a:r>
          </a:p>
          <a:p>
            <a:r>
              <a:rPr lang="en-US" sz="1800" b="0" i="0" u="none" strike="noStrike" baseline="0" dirty="0">
                <a:solidFill>
                  <a:srgbClr val="000000"/>
                </a:solidFill>
              </a:rPr>
              <a:t>	</a:t>
            </a:r>
          </a:p>
          <a:p>
            <a:endParaRPr lang="en-US" sz="1800" b="0" i="0" u="none" strike="noStrike" baseline="0" dirty="0">
              <a:solidFill>
                <a:srgbClr val="000000"/>
              </a:solidFill>
            </a:endParaRPr>
          </a:p>
          <a:p>
            <a:r>
              <a:rPr lang="en-US" sz="1600" b="0" i="0" u="none" strike="noStrike" baseline="0" dirty="0">
                <a:solidFill>
                  <a:srgbClr val="000000"/>
                </a:solidFill>
              </a:rPr>
              <a:t>	</a:t>
            </a:r>
          </a:p>
          <a:p>
            <a:endParaRPr lang="en-US" sz="1600" dirty="0"/>
          </a:p>
        </p:txBody>
      </p:sp>
    </p:spTree>
    <p:extLst>
      <p:ext uri="{BB962C8B-B14F-4D97-AF65-F5344CB8AC3E}">
        <p14:creationId xmlns:p14="http://schemas.microsoft.com/office/powerpoint/2010/main" val="321805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DD91-19C5-4EE6-BF3F-3CB8220D933C}"/>
              </a:ext>
            </a:extLst>
          </p:cNvPr>
          <p:cNvSpPr>
            <a:spLocks noGrp="1"/>
          </p:cNvSpPr>
          <p:nvPr>
            <p:ph type="title"/>
          </p:nvPr>
        </p:nvSpPr>
        <p:spPr/>
        <p:txBody>
          <a:bodyPr/>
          <a:lstStyle/>
          <a:p>
            <a:r>
              <a:rPr lang="en-US" dirty="0"/>
              <a:t>Barcode forms</a:t>
            </a:r>
          </a:p>
        </p:txBody>
      </p:sp>
      <p:sp>
        <p:nvSpPr>
          <p:cNvPr id="3" name="Content Placeholder 2">
            <a:extLst>
              <a:ext uri="{FF2B5EF4-FFF2-40B4-BE49-F238E27FC236}">
                <a16:creationId xmlns:a16="http://schemas.microsoft.com/office/drawing/2014/main" id="{72CD48ED-C378-44C1-BBC5-6C34B83A799A}"/>
              </a:ext>
            </a:extLst>
          </p:cNvPr>
          <p:cNvSpPr>
            <a:spLocks noGrp="1"/>
          </p:cNvSpPr>
          <p:nvPr>
            <p:ph sz="half" idx="1"/>
          </p:nvPr>
        </p:nvSpPr>
        <p:spPr/>
        <p:txBody>
          <a:bodyPr>
            <a:normAutofit fontScale="92500" lnSpcReduction="20000"/>
          </a:bodyPr>
          <a:lstStyle/>
          <a:p>
            <a:endParaRPr lang="en-US" dirty="0"/>
          </a:p>
        </p:txBody>
      </p:sp>
      <p:sp>
        <p:nvSpPr>
          <p:cNvPr id="4" name="Content Placeholder 3">
            <a:extLst>
              <a:ext uri="{FF2B5EF4-FFF2-40B4-BE49-F238E27FC236}">
                <a16:creationId xmlns:a16="http://schemas.microsoft.com/office/drawing/2014/main" id="{7C3F4495-926E-4B04-BCA6-425F86372AC6}"/>
              </a:ext>
            </a:extLst>
          </p:cNvPr>
          <p:cNvSpPr>
            <a:spLocks noGrp="1"/>
          </p:cNvSpPr>
          <p:nvPr>
            <p:ph sz="half" idx="2"/>
          </p:nvPr>
        </p:nvSpPr>
        <p:spPr/>
        <p:txBody>
          <a:bodyPr>
            <a:normAutofit fontScale="92500" lnSpcReduction="20000"/>
          </a:bodyPr>
          <a:lstStyle/>
          <a:p>
            <a:pPr marL="0" indent="0">
              <a:buNone/>
            </a:pPr>
            <a:r>
              <a:rPr lang="en-US" sz="1800" b="0" i="0" u="none" strike="noStrike" baseline="0" dirty="0"/>
              <a:t>These forms can be used in the event a defendant/person under supervision reports to your facility on short notice and a pre-populated form was not generated the night before. In these instances, the collector will need to hand write all other sections of the form. These chain of custody forms should only be used when a client is present at your facility, collection is authorized, and a pre-populated form is not available. </a:t>
            </a:r>
          </a:p>
          <a:p>
            <a:pPr marL="0" indent="0">
              <a:buNone/>
            </a:pPr>
            <a:endParaRPr lang="en-US" sz="1800" dirty="0"/>
          </a:p>
          <a:p>
            <a:pPr marL="0" indent="0">
              <a:buNone/>
            </a:pPr>
            <a:r>
              <a:rPr lang="en-US" dirty="0"/>
              <a:t>Confirm which agency’s form you are using before filling it out. </a:t>
            </a:r>
          </a:p>
        </p:txBody>
      </p:sp>
      <p:pic>
        <p:nvPicPr>
          <p:cNvPr id="2050" name="Picture 4" descr="Graphical user interface, text, application&#10;&#10;Description automatically generated">
            <a:extLst>
              <a:ext uri="{FF2B5EF4-FFF2-40B4-BE49-F238E27FC236}">
                <a16:creationId xmlns:a16="http://schemas.microsoft.com/office/drawing/2014/main" id="{2BC8C736-F15C-45D3-B9E8-38B72FB9C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95" y="2088319"/>
            <a:ext cx="5078591" cy="370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01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F7E-74BD-4BAD-9E42-3AE10EEDD118}"/>
              </a:ext>
            </a:extLst>
          </p:cNvPr>
          <p:cNvSpPr>
            <a:spLocks noGrp="1"/>
          </p:cNvSpPr>
          <p:nvPr>
            <p:ph type="title"/>
          </p:nvPr>
        </p:nvSpPr>
        <p:spPr/>
        <p:txBody>
          <a:bodyPr/>
          <a:lstStyle/>
          <a:p>
            <a:r>
              <a:rPr lang="en-US" dirty="0"/>
              <a:t>Packaging and Shipping Process</a:t>
            </a:r>
          </a:p>
        </p:txBody>
      </p:sp>
      <p:sp>
        <p:nvSpPr>
          <p:cNvPr id="3" name="Content Placeholder 2">
            <a:extLst>
              <a:ext uri="{FF2B5EF4-FFF2-40B4-BE49-F238E27FC236}">
                <a16:creationId xmlns:a16="http://schemas.microsoft.com/office/drawing/2014/main" id="{F7A9FBF9-79D4-4880-89C3-2DB225A8D340}"/>
              </a:ext>
            </a:extLst>
          </p:cNvPr>
          <p:cNvSpPr>
            <a:spLocks noGrp="1"/>
          </p:cNvSpPr>
          <p:nvPr>
            <p:ph idx="1"/>
          </p:nvPr>
        </p:nvSpPr>
        <p:spPr/>
        <p:txBody>
          <a:bodyPr/>
          <a:lstStyle/>
          <a:p>
            <a:pPr marL="0" indent="0">
              <a:buNone/>
            </a:pPr>
            <a:r>
              <a:rPr lang="en-US" sz="1800" b="0" i="0" u="none" strike="noStrike" baseline="0" dirty="0"/>
              <a:t>Please continue to place the completed chain of custody in the pocket separate from the collection cup to avoid potential contamination issues. Shipping requirements are not impacted by this change. </a:t>
            </a:r>
          </a:p>
          <a:p>
            <a:pPr marL="0" indent="0">
              <a:buNone/>
            </a:pPr>
            <a:endParaRPr lang="en-US" sz="1800" dirty="0"/>
          </a:p>
          <a:p>
            <a:pPr marL="0" indent="0">
              <a:buNone/>
            </a:pPr>
            <a:r>
              <a:rPr lang="en-US" sz="1800" b="0" i="0" u="none" strike="noStrike" baseline="0" dirty="0"/>
              <a:t>No</a:t>
            </a:r>
            <a:r>
              <a:rPr lang="en-US" sz="1800" dirty="0"/>
              <a:t>thing changes with shipping procedures or expectations.</a:t>
            </a:r>
            <a:endParaRPr lang="en-US" sz="1800" b="0" i="0" u="none" strike="noStrike" baseline="0" dirty="0"/>
          </a:p>
          <a:p>
            <a:endParaRPr lang="en-US" sz="1800" dirty="0"/>
          </a:p>
          <a:p>
            <a:endParaRPr lang="en-US" dirty="0"/>
          </a:p>
        </p:txBody>
      </p:sp>
    </p:spTree>
    <p:extLst>
      <p:ext uri="{BB962C8B-B14F-4D97-AF65-F5344CB8AC3E}">
        <p14:creationId xmlns:p14="http://schemas.microsoft.com/office/powerpoint/2010/main" val="785910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5375B2D54E6F47993482866D8387E6" ma:contentTypeVersion="4" ma:contentTypeDescription="Create a new document." ma:contentTypeScope="" ma:versionID="dd0cfd4d5c9329ede24baa3385cea846">
  <xsd:schema xmlns:xsd="http://www.w3.org/2001/XMLSchema" xmlns:xs="http://www.w3.org/2001/XMLSchema" xmlns:p="http://schemas.microsoft.com/office/2006/metadata/properties" xmlns:ns2="3a3a4e39-b4c6-426c-bfb1-15a6ae59df45" targetNamespace="http://schemas.microsoft.com/office/2006/metadata/properties" ma:root="true" ma:fieldsID="93977ea2fd35d9aeee799b1bd39b6c92" ns2:_="">
    <xsd:import namespace="3a3a4e39-b4c6-426c-bfb1-15a6ae59df4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3a4e39-b4c6-426c-bfb1-15a6ae59d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35E5AB-17A6-467D-98DA-985BAFB3DD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3a4e39-b4c6-426c-bfb1-15a6ae59d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20E869-5174-49D0-A347-8B71DF605F5D}">
  <ds:schemaRefs>
    <ds:schemaRef ds:uri="http://schemas.microsoft.com/sharepoint/v3/contenttype/forms"/>
  </ds:schemaRefs>
</ds:datastoreItem>
</file>

<file path=customXml/itemProps3.xml><?xml version="1.0" encoding="utf-8"?>
<ds:datastoreItem xmlns:ds="http://schemas.openxmlformats.org/officeDocument/2006/customXml" ds:itemID="{2D30828D-7800-4207-B5D4-39F382688F62}">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3a3a4e39-b4c6-426c-bfb1-15a6ae59df45"/>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Damask</Template>
  <TotalTime>175</TotalTime>
  <Words>670</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Rockwell</vt:lpstr>
      <vt:lpstr>Times New Roman</vt:lpstr>
      <vt:lpstr>Damask</vt:lpstr>
      <vt:lpstr>Northern District of Illinois Probation and Pretrial Services </vt:lpstr>
      <vt:lpstr>Why are we changing?</vt:lpstr>
      <vt:lpstr>New forms and procedure</vt:lpstr>
      <vt:lpstr>Notable Changes </vt:lpstr>
      <vt:lpstr>PowerPoint Presentation</vt:lpstr>
      <vt:lpstr>Filling Out the chain of Custody</vt:lpstr>
      <vt:lpstr>Filling Out the chain of Custody</vt:lpstr>
      <vt:lpstr>Barcode forms</vt:lpstr>
      <vt:lpstr>Packaging and Shipping Process</vt:lpstr>
      <vt:lpstr>Printing</vt:lpstr>
      <vt:lpstr>WARNING</vt:lpstr>
      <vt:lpstr>To order More Paper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District of Illinois Probation and Pretrial Services </dc:title>
  <dc:creator>Patrick May</dc:creator>
  <cp:lastModifiedBy>Patrick May</cp:lastModifiedBy>
  <cp:revision>9</cp:revision>
  <dcterms:created xsi:type="dcterms:W3CDTF">2023-02-15T15:04:40Z</dcterms:created>
  <dcterms:modified xsi:type="dcterms:W3CDTF">2023-02-15T18:00:14Z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0x010100365375B2D54E6F47993482866D8387E6</vt:lpwstr>
  </property>
</Properties>
</file>